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sldIdLst>
    <p:sldId id="256" r:id="rId2"/>
    <p:sldId id="266" r:id="rId3"/>
    <p:sldId id="277" r:id="rId4"/>
    <p:sldId id="257" r:id="rId5"/>
    <p:sldId id="258" r:id="rId6"/>
    <p:sldId id="263" r:id="rId7"/>
    <p:sldId id="259" r:id="rId8"/>
    <p:sldId id="278" r:id="rId9"/>
    <p:sldId id="264" r:id="rId10"/>
    <p:sldId id="260" r:id="rId11"/>
    <p:sldId id="274" r:id="rId12"/>
    <p:sldId id="261" r:id="rId13"/>
    <p:sldId id="273" r:id="rId14"/>
    <p:sldId id="262" r:id="rId15"/>
    <p:sldId id="279" r:id="rId16"/>
    <p:sldId id="267" r:id="rId17"/>
    <p:sldId id="275" r:id="rId18"/>
    <p:sldId id="272" r:id="rId19"/>
    <p:sldId id="281" r:id="rId20"/>
    <p:sldId id="268" r:id="rId21"/>
    <p:sldId id="28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62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4004914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5F4DB8-1F58-42A4-A7CD-9A09C7DE5571}" type="datetimeFigureOut">
              <a:rPr lang="en-GB" smtClean="0"/>
              <a:t>25/12/2024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491475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7608827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670250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3138661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33198838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5809228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0506799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554002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7181856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612881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F5F4DB8-1F58-42A4-A7CD-9A09C7DE5571}" type="datetimeFigureOut">
              <a:rPr lang="en-GB" smtClean="0"/>
              <a:t>25/12/2024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865223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F5F4DB8-1F58-42A4-A7CD-9A09C7DE5571}" type="datetimeFigureOut">
              <a:rPr lang="en-GB" smtClean="0"/>
              <a:t>25/12/2024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3002986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3"/>
          <p:cNvSpPr>
            <a:spLocks noGrp="1"/>
          </p:cNvSpPr>
          <p:nvPr>
            <p:ph type="ftr" sz="quarter" idx="11"/>
          </p:nvPr>
        </p:nvSpPr>
        <p:spPr/>
        <p:txBody>
          <a:bodyPr/>
          <a:lstStyle/>
          <a:p>
            <a:endParaRPr lang="en-GB"/>
          </a:p>
        </p:txBody>
      </p:sp>
      <p:sp>
        <p:nvSpPr>
          <p:cNvPr id="6" name="Slide Number Placeholder 4"/>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280031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2"/>
          <p:cNvSpPr>
            <a:spLocks noGrp="1"/>
          </p:cNvSpPr>
          <p:nvPr>
            <p:ph type="ftr" sz="quarter" idx="11"/>
          </p:nvPr>
        </p:nvSpPr>
        <p:spPr/>
        <p:txBody>
          <a:bodyPr/>
          <a:lstStyle/>
          <a:p>
            <a:endParaRPr lang="en-GB"/>
          </a:p>
        </p:txBody>
      </p:sp>
      <p:sp>
        <p:nvSpPr>
          <p:cNvPr id="6" name="Slide Number Placeholder 3"/>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3817828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9F5F4DB8-1F58-42A4-A7CD-9A09C7DE5571}" type="datetimeFigureOut">
              <a:rPr lang="en-GB" smtClean="0"/>
              <a:t>25/12/2024</a:t>
            </a:fld>
            <a:endParaRPr lang="en-GB"/>
          </a:p>
        </p:txBody>
      </p:sp>
      <p:sp>
        <p:nvSpPr>
          <p:cNvPr id="5" name="Footer Placeholder 5"/>
          <p:cNvSpPr>
            <a:spLocks noGrp="1"/>
          </p:cNvSpPr>
          <p:nvPr>
            <p:ph type="ftr" sz="quarter" idx="11"/>
          </p:nvPr>
        </p:nvSpPr>
        <p:spPr/>
        <p:txBody>
          <a:bodyPr/>
          <a:lstStyle/>
          <a:p>
            <a:endParaRPr lang="en-GB"/>
          </a:p>
        </p:txBody>
      </p:sp>
      <p:sp>
        <p:nvSpPr>
          <p:cNvPr id="6" name="Slide Number Placeholder 6"/>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2370622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5F4DB8-1F58-42A4-A7CD-9A09C7DE5571}" type="datetimeFigureOut">
              <a:rPr lang="en-GB" smtClean="0"/>
              <a:t>25/12/2024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485A5C0-6DBC-4BD5-8222-96D13535592C}" type="slidenum">
              <a:rPr lang="en-GB" smtClean="0"/>
              <a:t>‹#›</a:t>
            </a:fld>
            <a:endParaRPr lang="en-GB"/>
          </a:p>
        </p:txBody>
      </p:sp>
    </p:spTree>
    <p:extLst>
      <p:ext uri="{BB962C8B-B14F-4D97-AF65-F5344CB8AC3E}">
        <p14:creationId xmlns:p14="http://schemas.microsoft.com/office/powerpoint/2010/main" val="1205569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F5F4DB8-1F58-42A4-A7CD-9A09C7DE5571}" type="datetimeFigureOut">
              <a:rPr lang="en-GB" smtClean="0"/>
              <a:t>25/12/2024</a:t>
            </a:fld>
            <a:endParaRPr lang="en-GB"/>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GB"/>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485A5C0-6DBC-4BD5-8222-96D13535592C}" type="slidenum">
              <a:rPr lang="en-GB" smtClean="0"/>
              <a:t>‹#›</a:t>
            </a:fld>
            <a:endParaRPr lang="en-GB"/>
          </a:p>
        </p:txBody>
      </p:sp>
    </p:spTree>
    <p:extLst>
      <p:ext uri="{BB962C8B-B14F-4D97-AF65-F5344CB8AC3E}">
        <p14:creationId xmlns:p14="http://schemas.microsoft.com/office/powerpoint/2010/main" val="1181441580"/>
      </p:ext>
    </p:extLst>
  </p:cSld>
  <p:clrMap bg1="dk1" tx1="lt1" bg2="dk2" tx2="lt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60904" y="204217"/>
            <a:ext cx="7285944" cy="1048512"/>
          </a:xfrm>
        </p:spPr>
        <p:txBody>
          <a:bodyPr/>
          <a:lstStyle/>
          <a:p>
            <a:r>
              <a:rPr lang="en-US" dirty="0" smtClean="0"/>
              <a:t>GROUP 10</a:t>
            </a:r>
            <a:endParaRPr lang="en-GB" dirty="0"/>
          </a:p>
        </p:txBody>
      </p:sp>
      <p:sp>
        <p:nvSpPr>
          <p:cNvPr id="3" name="Subtitle 2"/>
          <p:cNvSpPr>
            <a:spLocks noGrp="1"/>
          </p:cNvSpPr>
          <p:nvPr>
            <p:ph type="subTitle" idx="1"/>
          </p:nvPr>
        </p:nvSpPr>
        <p:spPr>
          <a:xfrm>
            <a:off x="584505" y="2207916"/>
            <a:ext cx="8825658" cy="2830428"/>
          </a:xfrm>
        </p:spPr>
        <p:txBody>
          <a:bodyPr>
            <a:normAutofit/>
          </a:bodyPr>
          <a:lstStyle/>
          <a:p>
            <a:r>
              <a:rPr lang="en-US" sz="2800" dirty="0" smtClean="0"/>
              <a:t>Group members</a:t>
            </a:r>
          </a:p>
          <a:p>
            <a:endParaRPr lang="en-US" sz="2800" dirty="0" smtClean="0"/>
          </a:p>
          <a:p>
            <a:r>
              <a:rPr lang="en-US" sz="2800" dirty="0" smtClean="0"/>
              <a:t>Zain ul abideen ali                       233604</a:t>
            </a:r>
          </a:p>
          <a:p>
            <a:r>
              <a:rPr lang="en-US" sz="2800" dirty="0" smtClean="0"/>
              <a:t>Arfa Imran                                    233596</a:t>
            </a:r>
          </a:p>
          <a:p>
            <a:r>
              <a:rPr lang="en-US" sz="2800" dirty="0" smtClean="0"/>
              <a:t>Fatima khalid                                233526</a:t>
            </a:r>
            <a:endParaRPr lang="en-GB" sz="2800" dirty="0"/>
          </a:p>
        </p:txBody>
      </p:sp>
    </p:spTree>
    <p:extLst>
      <p:ext uri="{BB962C8B-B14F-4D97-AF65-F5344CB8AC3E}">
        <p14:creationId xmlns:p14="http://schemas.microsoft.com/office/powerpoint/2010/main" val="176722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5576" y="196686"/>
            <a:ext cx="9438186" cy="1400530"/>
          </a:xfrm>
        </p:spPr>
        <p:txBody>
          <a:bodyPr/>
          <a:lstStyle/>
          <a:p>
            <a:r>
              <a:rPr lang="en-US" sz="5400" b="1" dirty="0" smtClean="0"/>
              <a:t>Admin</a:t>
            </a:r>
            <a:endParaRPr lang="en-GB" sz="5400" b="1" dirty="0"/>
          </a:p>
        </p:txBody>
      </p:sp>
      <p:sp>
        <p:nvSpPr>
          <p:cNvPr id="4" name="Content Placeholder 2"/>
          <p:cNvSpPr txBox="1">
            <a:spLocks/>
          </p:cNvSpPr>
          <p:nvPr/>
        </p:nvSpPr>
        <p:spPr>
          <a:xfrm>
            <a:off x="544472" y="192984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5" name="Title 1"/>
          <p:cNvSpPr txBox="1">
            <a:spLocks/>
          </p:cNvSpPr>
          <p:nvPr/>
        </p:nvSpPr>
        <p:spPr>
          <a:xfrm>
            <a:off x="485929" y="3101771"/>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GB" dirty="0"/>
          </a:p>
        </p:txBody>
      </p:sp>
      <p:sp>
        <p:nvSpPr>
          <p:cNvPr id="6" name="Content Placeholder 2"/>
          <p:cNvSpPr txBox="1">
            <a:spLocks/>
          </p:cNvSpPr>
          <p:nvPr/>
        </p:nvSpPr>
        <p:spPr>
          <a:xfrm>
            <a:off x="677636" y="4555210"/>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endParaRPr lang="en-US" dirty="0" smtClean="0"/>
          </a:p>
          <a:p>
            <a:pPr marL="0" indent="0">
              <a:buFont typeface="Wingdings 3" charset="2"/>
              <a:buNone/>
            </a:pPr>
            <a:endParaRPr lang="en-GB" dirty="0"/>
          </a:p>
        </p:txBody>
      </p:sp>
      <p:sp>
        <p:nvSpPr>
          <p:cNvPr id="8" name="Content Placeholder 2"/>
          <p:cNvSpPr txBox="1">
            <a:spLocks/>
          </p:cNvSpPr>
          <p:nvPr/>
        </p:nvSpPr>
        <p:spPr>
          <a:xfrm>
            <a:off x="544472"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9" name="Content Placeholder 2"/>
          <p:cNvSpPr txBox="1">
            <a:spLocks/>
          </p:cNvSpPr>
          <p:nvPr/>
        </p:nvSpPr>
        <p:spPr>
          <a:xfrm>
            <a:off x="527164"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15" name="Content Placeholder 2"/>
          <p:cNvSpPr txBox="1">
            <a:spLocks/>
          </p:cNvSpPr>
          <p:nvPr/>
        </p:nvSpPr>
        <p:spPr>
          <a:xfrm>
            <a:off x="411308" y="415132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pic>
        <p:nvPicPr>
          <p:cNvPr id="3" name="Picture 2"/>
          <p:cNvPicPr>
            <a:picLocks noChangeAspect="1"/>
          </p:cNvPicPr>
          <p:nvPr/>
        </p:nvPicPr>
        <p:blipFill>
          <a:blip r:embed="rId2"/>
          <a:stretch>
            <a:fillRect/>
          </a:stretch>
        </p:blipFill>
        <p:spPr>
          <a:xfrm>
            <a:off x="485929" y="1304430"/>
            <a:ext cx="11268075" cy="5517451"/>
          </a:xfrm>
          <a:prstGeom prst="rect">
            <a:avLst/>
          </a:prstGeom>
        </p:spPr>
      </p:pic>
    </p:spTree>
    <p:extLst>
      <p:ext uri="{BB962C8B-B14F-4D97-AF65-F5344CB8AC3E}">
        <p14:creationId xmlns:p14="http://schemas.microsoft.com/office/powerpoint/2010/main" val="32925740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b="1" dirty="0" smtClean="0"/>
              <a:t>Admin</a:t>
            </a:r>
            <a:endParaRPr lang="en-GB" sz="5400" b="1" dirty="0"/>
          </a:p>
        </p:txBody>
      </p:sp>
      <p:pic>
        <p:nvPicPr>
          <p:cNvPr id="4" name="Picture 3"/>
          <p:cNvPicPr>
            <a:picLocks noChangeAspect="1"/>
          </p:cNvPicPr>
          <p:nvPr/>
        </p:nvPicPr>
        <p:blipFill>
          <a:blip r:embed="rId2"/>
          <a:stretch>
            <a:fillRect/>
          </a:stretch>
        </p:blipFill>
        <p:spPr>
          <a:xfrm>
            <a:off x="411480" y="2210942"/>
            <a:ext cx="11465115" cy="3696081"/>
          </a:xfrm>
          <a:prstGeom prst="rect">
            <a:avLst/>
          </a:prstGeom>
        </p:spPr>
      </p:pic>
    </p:spTree>
    <p:extLst>
      <p:ext uri="{BB962C8B-B14F-4D97-AF65-F5344CB8AC3E}">
        <p14:creationId xmlns:p14="http://schemas.microsoft.com/office/powerpoint/2010/main" val="3886369876"/>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1388" y="141822"/>
            <a:ext cx="9404723" cy="1400530"/>
          </a:xfrm>
        </p:spPr>
        <p:txBody>
          <a:bodyPr/>
          <a:lstStyle/>
          <a:p>
            <a:r>
              <a:rPr lang="en-US" sz="5400" b="1" dirty="0" smtClean="0"/>
              <a:t>Admin</a:t>
            </a:r>
            <a:endParaRPr lang="en-GB" sz="5400" b="1" dirty="0"/>
          </a:p>
        </p:txBody>
      </p:sp>
      <p:sp>
        <p:nvSpPr>
          <p:cNvPr id="3" name="Content Placeholder 2"/>
          <p:cNvSpPr>
            <a:spLocks noGrp="1"/>
          </p:cNvSpPr>
          <p:nvPr>
            <p:ph idx="1"/>
          </p:nvPr>
        </p:nvSpPr>
        <p:spPr>
          <a:xfrm>
            <a:off x="646111" y="3003894"/>
            <a:ext cx="10344976" cy="3168306"/>
          </a:xfrm>
        </p:spPr>
        <p:txBody>
          <a:bodyPr/>
          <a:lstStyle/>
          <a:p>
            <a:pPr marL="0" indent="0">
              <a:buNone/>
            </a:pPr>
            <a:endParaRPr lang="en-US" dirty="0"/>
          </a:p>
        </p:txBody>
      </p:sp>
      <p:pic>
        <p:nvPicPr>
          <p:cNvPr id="4" name="Picture 3"/>
          <p:cNvPicPr>
            <a:picLocks noChangeAspect="1"/>
          </p:cNvPicPr>
          <p:nvPr/>
        </p:nvPicPr>
        <p:blipFill>
          <a:blip r:embed="rId2"/>
          <a:stretch>
            <a:fillRect/>
          </a:stretch>
        </p:blipFill>
        <p:spPr>
          <a:xfrm>
            <a:off x="441388" y="1280160"/>
            <a:ext cx="11382375" cy="5385816"/>
          </a:xfrm>
          <a:prstGeom prst="rect">
            <a:avLst/>
          </a:prstGeom>
        </p:spPr>
      </p:pic>
    </p:spTree>
    <p:extLst>
      <p:ext uri="{BB962C8B-B14F-4D97-AF65-F5344CB8AC3E}">
        <p14:creationId xmlns:p14="http://schemas.microsoft.com/office/powerpoint/2010/main" val="40515595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5576" y="196686"/>
            <a:ext cx="9438186" cy="1400530"/>
          </a:xfrm>
        </p:spPr>
        <p:txBody>
          <a:bodyPr/>
          <a:lstStyle/>
          <a:p>
            <a:r>
              <a:rPr lang="en-US" sz="5400" b="1" dirty="0" smtClean="0"/>
              <a:t>Admin</a:t>
            </a:r>
            <a:endParaRPr lang="en-GB" sz="5400" b="1" dirty="0"/>
          </a:p>
        </p:txBody>
      </p:sp>
      <p:sp>
        <p:nvSpPr>
          <p:cNvPr id="4" name="Content Placeholder 2"/>
          <p:cNvSpPr txBox="1">
            <a:spLocks/>
          </p:cNvSpPr>
          <p:nvPr/>
        </p:nvSpPr>
        <p:spPr>
          <a:xfrm>
            <a:off x="544472" y="192984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5" name="Title 1"/>
          <p:cNvSpPr txBox="1">
            <a:spLocks/>
          </p:cNvSpPr>
          <p:nvPr/>
        </p:nvSpPr>
        <p:spPr>
          <a:xfrm>
            <a:off x="485929" y="3101771"/>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GB" dirty="0"/>
          </a:p>
        </p:txBody>
      </p:sp>
      <p:sp>
        <p:nvSpPr>
          <p:cNvPr id="6" name="Content Placeholder 2"/>
          <p:cNvSpPr txBox="1">
            <a:spLocks/>
          </p:cNvSpPr>
          <p:nvPr/>
        </p:nvSpPr>
        <p:spPr>
          <a:xfrm>
            <a:off x="677636" y="4555210"/>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endParaRPr lang="en-US" dirty="0" smtClean="0"/>
          </a:p>
          <a:p>
            <a:pPr marL="0" indent="0">
              <a:buFont typeface="Wingdings 3" charset="2"/>
              <a:buNone/>
            </a:pPr>
            <a:endParaRPr lang="en-GB" dirty="0"/>
          </a:p>
        </p:txBody>
      </p:sp>
      <p:sp>
        <p:nvSpPr>
          <p:cNvPr id="8" name="Content Placeholder 2"/>
          <p:cNvSpPr txBox="1">
            <a:spLocks/>
          </p:cNvSpPr>
          <p:nvPr/>
        </p:nvSpPr>
        <p:spPr>
          <a:xfrm>
            <a:off x="544472"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9" name="Content Placeholder 2"/>
          <p:cNvSpPr txBox="1">
            <a:spLocks/>
          </p:cNvSpPr>
          <p:nvPr/>
        </p:nvSpPr>
        <p:spPr>
          <a:xfrm>
            <a:off x="527164" y="473090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15" name="Content Placeholder 2"/>
          <p:cNvSpPr txBox="1">
            <a:spLocks/>
          </p:cNvSpPr>
          <p:nvPr/>
        </p:nvSpPr>
        <p:spPr>
          <a:xfrm>
            <a:off x="411308" y="4151321"/>
            <a:ext cx="9373198" cy="12248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pic>
        <p:nvPicPr>
          <p:cNvPr id="7" name="Picture 6"/>
          <p:cNvPicPr>
            <a:picLocks noChangeAspect="1"/>
          </p:cNvPicPr>
          <p:nvPr/>
        </p:nvPicPr>
        <p:blipFill>
          <a:blip r:embed="rId2"/>
          <a:stretch>
            <a:fillRect/>
          </a:stretch>
        </p:blipFill>
        <p:spPr>
          <a:xfrm>
            <a:off x="164593" y="1938985"/>
            <a:ext cx="11859768" cy="4016755"/>
          </a:xfrm>
          <a:prstGeom prst="rect">
            <a:avLst/>
          </a:prstGeom>
        </p:spPr>
      </p:pic>
    </p:spTree>
    <p:extLst>
      <p:ext uri="{BB962C8B-B14F-4D97-AF65-F5344CB8AC3E}">
        <p14:creationId xmlns:p14="http://schemas.microsoft.com/office/powerpoint/2010/main" val="11974561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11480" y="1211670"/>
            <a:ext cx="11301984" cy="5436018"/>
          </a:xfrm>
          <a:prstGeom prst="rect">
            <a:avLst/>
          </a:prstGeom>
        </p:spPr>
      </p:pic>
      <p:sp>
        <p:nvSpPr>
          <p:cNvPr id="2" name="Title 1"/>
          <p:cNvSpPr>
            <a:spLocks noGrp="1"/>
          </p:cNvSpPr>
          <p:nvPr>
            <p:ph type="title"/>
          </p:nvPr>
        </p:nvSpPr>
        <p:spPr>
          <a:xfrm>
            <a:off x="609535" y="315558"/>
            <a:ext cx="9404723" cy="489114"/>
          </a:xfrm>
        </p:spPr>
        <p:txBody>
          <a:bodyPr/>
          <a:lstStyle/>
          <a:p>
            <a:r>
              <a:rPr lang="en-US" sz="5400" b="1" dirty="0" smtClean="0"/>
              <a:t>Admin</a:t>
            </a:r>
            <a:endParaRPr lang="en-GB" sz="5400" b="1" dirty="0"/>
          </a:p>
        </p:txBody>
      </p:sp>
    </p:spTree>
    <p:extLst>
      <p:ext uri="{BB962C8B-B14F-4D97-AF65-F5344CB8AC3E}">
        <p14:creationId xmlns:p14="http://schemas.microsoft.com/office/powerpoint/2010/main" val="630733497"/>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b="1" dirty="0" smtClean="0"/>
              <a:t>Staff</a:t>
            </a:r>
            <a:endParaRPr lang="en-GB" sz="5400" b="1" dirty="0"/>
          </a:p>
        </p:txBody>
      </p:sp>
      <p:sp>
        <p:nvSpPr>
          <p:cNvPr id="4" name="Rectangle 1"/>
          <p:cNvSpPr>
            <a:spLocks noGrp="1" noChangeArrowheads="1"/>
          </p:cNvSpPr>
          <p:nvPr>
            <p:ph idx="1"/>
          </p:nvPr>
        </p:nvSpPr>
        <p:spPr bwMode="auto">
          <a:xfrm>
            <a:off x="646111" y="2163494"/>
            <a:ext cx="8804205" cy="3754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latin typeface="Arial" panose="020B0604020202020204" pitchFamily="34" charset="0"/>
              </a:rPr>
              <a:t>Product Viewing</a:t>
            </a:r>
            <a:r>
              <a:rPr kumimoji="0" lang="en-US" b="0" i="0" u="none" strike="noStrike" cap="none" normalizeH="0" baseline="0" dirty="0" smtClean="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View the list of products available in the inventory along with their details.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b="0" i="0" u="none" strike="noStrike" cap="none" normalizeH="0" baseline="0" dirty="0" smtClean="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latin typeface="Arial" panose="020B0604020202020204" pitchFamily="34" charset="0"/>
              </a:rPr>
              <a:t>Inventory Status Management</a:t>
            </a:r>
            <a:r>
              <a:rPr kumimoji="0" lang="en-US" b="0" i="0" u="none" strike="noStrike" cap="none" normalizeH="0" baseline="0" dirty="0" smtClean="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Update the inventory status of products (e.g., In, Out, Adjust).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Ensure accurate tracking of product movements.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b="0" i="0" u="none" strike="noStrike" cap="none" normalizeH="0" baseline="0" dirty="0" smtClean="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1" i="0" u="none" strike="noStrike" cap="none" normalizeH="0" baseline="0" dirty="0" smtClean="0">
                <a:ln>
                  <a:noFill/>
                </a:ln>
                <a:solidFill>
                  <a:schemeClr val="tx1"/>
                </a:solidFill>
                <a:effectLst/>
                <a:latin typeface="Arial" panose="020B0604020202020204" pitchFamily="34" charset="0"/>
              </a:rPr>
              <a:t>Order Management</a:t>
            </a:r>
            <a:r>
              <a:rPr kumimoji="0" lang="en-US" b="0" i="0" u="none" strike="noStrike" cap="none" normalizeH="0" baseline="0" dirty="0" smtClean="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Add new orders with necessary details.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Update existing orders, including changes to quantities or status.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b="0" i="0" u="none" strike="noStrike" cap="none" normalizeH="0" baseline="0" dirty="0" smtClean="0">
                <a:ln>
                  <a:noFill/>
                </a:ln>
                <a:solidFill>
                  <a:schemeClr val="tx1"/>
                </a:solidFill>
                <a:effectLst/>
                <a:latin typeface="Arial" panose="020B0604020202020204" pitchFamily="34" charset="0"/>
              </a:rPr>
              <a:t>Manage order records efficiently for smooth operations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34251927"/>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496" y="150966"/>
            <a:ext cx="9404723" cy="1400530"/>
          </a:xfrm>
        </p:spPr>
        <p:txBody>
          <a:bodyPr/>
          <a:lstStyle/>
          <a:p>
            <a:r>
              <a:rPr lang="en-US" sz="5400" b="1" dirty="0" smtClean="0"/>
              <a:t>Staff</a:t>
            </a:r>
            <a:endParaRPr lang="en-GB" sz="5400" b="1" dirty="0"/>
          </a:p>
        </p:txBody>
      </p:sp>
      <p:pic>
        <p:nvPicPr>
          <p:cNvPr id="4" name="Picture 3"/>
          <p:cNvPicPr>
            <a:picLocks noChangeAspect="1"/>
          </p:cNvPicPr>
          <p:nvPr/>
        </p:nvPicPr>
        <p:blipFill>
          <a:blip r:embed="rId2"/>
          <a:stretch>
            <a:fillRect/>
          </a:stretch>
        </p:blipFill>
        <p:spPr>
          <a:xfrm>
            <a:off x="539496" y="1307592"/>
            <a:ext cx="10766679" cy="5417058"/>
          </a:xfrm>
          <a:prstGeom prst="rect">
            <a:avLst/>
          </a:prstGeom>
        </p:spPr>
      </p:pic>
    </p:spTree>
    <p:extLst>
      <p:ext uri="{BB962C8B-B14F-4D97-AF65-F5344CB8AC3E}">
        <p14:creationId xmlns:p14="http://schemas.microsoft.com/office/powerpoint/2010/main" val="90926813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41822"/>
            <a:ext cx="9404723" cy="1400530"/>
          </a:xfrm>
        </p:spPr>
        <p:txBody>
          <a:bodyPr/>
          <a:lstStyle/>
          <a:p>
            <a:r>
              <a:rPr lang="en-US" sz="5400" b="1" dirty="0" smtClean="0"/>
              <a:t>Staff</a:t>
            </a:r>
            <a:endParaRPr lang="en-GB" sz="5400" b="1" dirty="0"/>
          </a:p>
        </p:txBody>
      </p:sp>
      <p:pic>
        <p:nvPicPr>
          <p:cNvPr id="4" name="Picture 3"/>
          <p:cNvPicPr>
            <a:picLocks noChangeAspect="1"/>
          </p:cNvPicPr>
          <p:nvPr/>
        </p:nvPicPr>
        <p:blipFill>
          <a:blip r:embed="rId2"/>
          <a:stretch>
            <a:fillRect/>
          </a:stretch>
        </p:blipFill>
        <p:spPr>
          <a:xfrm>
            <a:off x="902143" y="1316736"/>
            <a:ext cx="10040939" cy="5330952"/>
          </a:xfrm>
          <a:prstGeom prst="rect">
            <a:avLst/>
          </a:prstGeom>
        </p:spPr>
      </p:pic>
    </p:spTree>
    <p:extLst>
      <p:ext uri="{BB962C8B-B14F-4D97-AF65-F5344CB8AC3E}">
        <p14:creationId xmlns:p14="http://schemas.microsoft.com/office/powerpoint/2010/main" val="355363234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0" y="278982"/>
            <a:ext cx="9404723" cy="1019466"/>
          </a:xfrm>
        </p:spPr>
        <p:txBody>
          <a:bodyPr/>
          <a:lstStyle/>
          <a:p>
            <a:r>
              <a:rPr lang="en-US" sz="5400" b="1" dirty="0" smtClean="0"/>
              <a:t>Staff</a:t>
            </a:r>
            <a:endParaRPr lang="en-GB" sz="5400" b="1" dirty="0"/>
          </a:p>
        </p:txBody>
      </p:sp>
      <p:pic>
        <p:nvPicPr>
          <p:cNvPr id="3" name="Picture 2"/>
          <p:cNvPicPr>
            <a:picLocks noChangeAspect="1"/>
          </p:cNvPicPr>
          <p:nvPr/>
        </p:nvPicPr>
        <p:blipFill>
          <a:blip r:embed="rId2"/>
          <a:stretch>
            <a:fillRect/>
          </a:stretch>
        </p:blipFill>
        <p:spPr>
          <a:xfrm>
            <a:off x="646110" y="1472184"/>
            <a:ext cx="10573577" cy="5002339"/>
          </a:xfrm>
          <a:prstGeom prst="rect">
            <a:avLst/>
          </a:prstGeom>
        </p:spPr>
      </p:pic>
    </p:spTree>
    <p:extLst>
      <p:ext uri="{BB962C8B-B14F-4D97-AF65-F5344CB8AC3E}">
        <p14:creationId xmlns:p14="http://schemas.microsoft.com/office/powerpoint/2010/main" val="188333885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b="1" dirty="0" smtClean="0"/>
              <a:t>Manager</a:t>
            </a:r>
            <a:endParaRPr lang="en-GB" sz="5400" b="1" dirty="0"/>
          </a:p>
        </p:txBody>
      </p:sp>
      <p:sp>
        <p:nvSpPr>
          <p:cNvPr id="4" name="Rectangle 1"/>
          <p:cNvSpPr>
            <a:spLocks noGrp="1" noChangeArrowheads="1"/>
          </p:cNvSpPr>
          <p:nvPr>
            <p:ph idx="1"/>
          </p:nvPr>
        </p:nvSpPr>
        <p:spPr bwMode="auto">
          <a:xfrm>
            <a:off x="646110" y="2544423"/>
            <a:ext cx="10454705"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1800" b="1" i="0" u="none" strike="noStrike" cap="none" normalizeH="0" baseline="0" dirty="0" smtClean="0">
                <a:ln>
                  <a:noFill/>
                </a:ln>
                <a:solidFill>
                  <a:schemeClr val="tx1"/>
                </a:solidFill>
                <a:effectLst/>
                <a:latin typeface="Arial" panose="020B0604020202020204" pitchFamily="34" charset="0"/>
              </a:rPr>
              <a:t>Staff Monitoring</a:t>
            </a:r>
            <a:r>
              <a:rPr kumimoji="0" lang="en-US" sz="1800" b="0" i="0" u="none" strike="noStrike" cap="none" normalizeH="0" baseline="0" dirty="0" smtClean="0">
                <a:ln>
                  <a:noFill/>
                </a:ln>
                <a:solidFill>
                  <a:schemeClr val="tx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Oversee the activities of staff members, including inventory updates and order management.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Ensure accountability and productivity among team members.</a:t>
            </a:r>
          </a:p>
          <a:p>
            <a:pPr marL="0" marR="0" lvl="0" indent="0" algn="just" defTabSz="914400" rtl="0" eaLnBrk="0" fontAlgn="base" latinLnBrk="0" hangingPunct="0">
              <a:lnSpc>
                <a:spcPct val="100000"/>
              </a:lnSpc>
              <a:spcBef>
                <a:spcPct val="0"/>
              </a:spcBef>
              <a:spcAft>
                <a:spcPct val="0"/>
              </a:spcAft>
              <a:buClrTx/>
              <a:buSz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1800" b="1" i="0" u="none" strike="noStrike" cap="none" normalizeH="0" baseline="0" dirty="0" smtClean="0">
                <a:ln>
                  <a:noFill/>
                </a:ln>
                <a:solidFill>
                  <a:schemeClr val="tx1"/>
                </a:solidFill>
                <a:effectLst/>
                <a:latin typeface="Arial" panose="020B0604020202020204" pitchFamily="34" charset="0"/>
              </a:rPr>
              <a:t>Performance Tracking</a:t>
            </a:r>
            <a:r>
              <a:rPr kumimoji="0" lang="en-US" sz="1800" b="0" i="0" u="none" strike="noStrike" cap="none" normalizeH="0" baseline="0" dirty="0" smtClean="0">
                <a:ln>
                  <a:noFill/>
                </a:ln>
                <a:solidFill>
                  <a:schemeClr val="tx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Review and analyze staff performance based on completed tasks and assigned responsibilities.</a:t>
            </a:r>
          </a:p>
          <a:p>
            <a:pPr marL="0" marR="0" lvl="0" indent="0" algn="just" defTabSz="914400" rtl="0" eaLnBrk="0" fontAlgn="base" latinLnBrk="0" hangingPunct="0">
              <a:lnSpc>
                <a:spcPct val="100000"/>
              </a:lnSpc>
              <a:spcBef>
                <a:spcPct val="0"/>
              </a:spcBef>
              <a:spcAft>
                <a:spcPct val="0"/>
              </a:spcAft>
              <a:buClrTx/>
              <a:buSz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1800" b="1" i="0" u="none" strike="noStrike" cap="none" normalizeH="0" baseline="0" dirty="0" smtClean="0">
                <a:ln>
                  <a:noFill/>
                </a:ln>
                <a:solidFill>
                  <a:schemeClr val="tx1"/>
                </a:solidFill>
                <a:effectLst/>
                <a:latin typeface="Arial" panose="020B0604020202020204" pitchFamily="34" charset="0"/>
              </a:rPr>
              <a:t>Inventory Oversight</a:t>
            </a:r>
            <a:r>
              <a:rPr kumimoji="0" lang="en-US" sz="1800" b="0" i="0" u="none" strike="noStrike" cap="none" normalizeH="0" baseline="0" dirty="0" smtClean="0">
                <a:ln>
                  <a:noFill/>
                </a:ln>
                <a:solidFill>
                  <a:schemeClr val="tx1"/>
                </a:solidFill>
                <a:effectLst/>
                <a:latin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None/>
              <a:tabLst/>
            </a:pPr>
            <a:r>
              <a:rPr kumimoji="0" lang="en-US" sz="1800" b="0" i="0" u="none" strike="noStrike" cap="none" normalizeH="0" baseline="0" dirty="0" smtClean="0">
                <a:ln>
                  <a:noFill/>
                </a:ln>
                <a:solidFill>
                  <a:schemeClr val="tx1"/>
                </a:solidFill>
                <a:effectLst/>
                <a:latin typeface="Arial" panose="020B0604020202020204" pitchFamily="34" charset="0"/>
              </a:rPr>
              <a:t>Monitor inventory updates made by staff to ensure accuracy and compliance with organizational policies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7444145"/>
      </p:ext>
    </p:extLst>
  </p:cSld>
  <p:clrMapOvr>
    <a:masterClrMapping/>
  </p:clrMapOvr>
  <p:transition spd="slow">
    <p:randomBar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35" y="342990"/>
            <a:ext cx="9404723" cy="1400530"/>
          </a:xfrm>
        </p:spPr>
        <p:txBody>
          <a:bodyPr/>
          <a:lstStyle/>
          <a:p>
            <a:r>
              <a:rPr lang="en-US" dirty="0" smtClean="0"/>
              <a:t>Introduction</a:t>
            </a:r>
            <a:endParaRPr lang="en-GB" dirty="0"/>
          </a:p>
        </p:txBody>
      </p:sp>
      <p:sp>
        <p:nvSpPr>
          <p:cNvPr id="3" name="Content Placeholder 2"/>
          <p:cNvSpPr>
            <a:spLocks noGrp="1"/>
          </p:cNvSpPr>
          <p:nvPr>
            <p:ph idx="1"/>
          </p:nvPr>
        </p:nvSpPr>
        <p:spPr>
          <a:xfrm>
            <a:off x="371792" y="2336382"/>
            <a:ext cx="8946541" cy="4195481"/>
          </a:xfrm>
        </p:spPr>
        <p:txBody>
          <a:bodyPr>
            <a:normAutofit/>
          </a:bodyPr>
          <a:lstStyle/>
          <a:p>
            <a:r>
              <a:rPr lang="en-US" dirty="0" smtClean="0"/>
              <a:t>This </a:t>
            </a:r>
            <a:r>
              <a:rPr lang="en-US" dirty="0"/>
              <a:t>application is a comprehensive </a:t>
            </a:r>
            <a:r>
              <a:rPr lang="en-US" b="1" dirty="0"/>
              <a:t>WPF-based management system</a:t>
            </a:r>
            <a:r>
              <a:rPr lang="en-US" dirty="0"/>
              <a:t> designed to streamline operations for an organization. It provides distinct roles and functionalities for Admin, Manager, Salesman, and Staff, ensuring efficient workflow and better task management. With features like user management, product inventory handling, and order processing, this application aims to enhance productivity and operational transparency.</a:t>
            </a:r>
          </a:p>
          <a:p>
            <a:pPr marL="0" indent="0" algn="just">
              <a:buNone/>
            </a:pPr>
            <a:endParaRPr lang="en-GB" dirty="0"/>
          </a:p>
        </p:txBody>
      </p:sp>
    </p:spTree>
    <p:extLst>
      <p:ext uri="{BB962C8B-B14F-4D97-AF65-F5344CB8AC3E}">
        <p14:creationId xmlns:p14="http://schemas.microsoft.com/office/powerpoint/2010/main" val="16446945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7823" y="242406"/>
            <a:ext cx="9404723" cy="1400530"/>
          </a:xfrm>
        </p:spPr>
        <p:txBody>
          <a:bodyPr/>
          <a:lstStyle/>
          <a:p>
            <a:r>
              <a:rPr lang="en-US" sz="5400" b="1" dirty="0" smtClean="0"/>
              <a:t>Manager</a:t>
            </a:r>
            <a:endParaRPr lang="en-GB" sz="5400" b="1" dirty="0"/>
          </a:p>
        </p:txBody>
      </p:sp>
      <p:pic>
        <p:nvPicPr>
          <p:cNvPr id="4" name="Manager Dashboard 2024-12-24 22-51-1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9496" y="1435607"/>
            <a:ext cx="10835640" cy="5218291"/>
          </a:xfrm>
          <a:prstGeom prst="rect">
            <a:avLst/>
          </a:prstGeom>
        </p:spPr>
      </p:pic>
    </p:spTree>
    <p:extLst>
      <p:ext uri="{BB962C8B-B14F-4D97-AF65-F5344CB8AC3E}">
        <p14:creationId xmlns:p14="http://schemas.microsoft.com/office/powerpoint/2010/main" val="28112466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0783" y="2436966"/>
            <a:ext cx="9404723" cy="3543210"/>
          </a:xfrm>
        </p:spPr>
        <p:txBody>
          <a:bodyPr/>
          <a:lstStyle/>
          <a:p>
            <a:r>
              <a:rPr lang="en-US" sz="13800" b="1" dirty="0"/>
              <a:t>The </a:t>
            </a:r>
            <a:r>
              <a:rPr lang="en-US" sz="13800" b="1" dirty="0" smtClean="0"/>
              <a:t>End…</a:t>
            </a:r>
            <a:r>
              <a:rPr lang="en-GB" dirty="0"/>
              <a:t/>
            </a:r>
            <a:br>
              <a:rPr lang="en-GB" dirty="0"/>
            </a:br>
            <a:endParaRPr lang="en-GB" dirty="0"/>
          </a:p>
        </p:txBody>
      </p:sp>
    </p:spTree>
    <p:extLst>
      <p:ext uri="{BB962C8B-B14F-4D97-AF65-F5344CB8AC3E}">
        <p14:creationId xmlns:p14="http://schemas.microsoft.com/office/powerpoint/2010/main" val="11971194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75201" y="2546694"/>
            <a:ext cx="8946541" cy="4195481"/>
          </a:xfrm>
        </p:spPr>
        <p:txBody>
          <a:bodyPr/>
          <a:lstStyle/>
          <a:p>
            <a:r>
              <a:rPr lang="en-US" dirty="0"/>
              <a:t>The system empowers:</a:t>
            </a:r>
          </a:p>
          <a:p>
            <a:r>
              <a:rPr lang="en-US" b="1" dirty="0"/>
              <a:t>Admins</a:t>
            </a:r>
            <a:r>
              <a:rPr lang="en-US" dirty="0"/>
              <a:t> to manage users and products effectively.</a:t>
            </a:r>
          </a:p>
          <a:p>
            <a:r>
              <a:rPr lang="en-US" b="1" dirty="0"/>
              <a:t>Managers</a:t>
            </a:r>
            <a:r>
              <a:rPr lang="en-US" dirty="0"/>
              <a:t> to oversee staff activities and maintain operational standards.</a:t>
            </a:r>
          </a:p>
          <a:p>
            <a:r>
              <a:rPr lang="en-US" b="1" dirty="0"/>
              <a:t>Salesmen</a:t>
            </a:r>
            <a:r>
              <a:rPr lang="en-US" dirty="0"/>
              <a:t> to handle inventory and ensure product availability.</a:t>
            </a:r>
          </a:p>
          <a:p>
            <a:r>
              <a:rPr lang="en-US" b="1" dirty="0"/>
              <a:t>Staff</a:t>
            </a:r>
            <a:r>
              <a:rPr lang="en-US" dirty="0"/>
              <a:t> to adjust product inventory statuses and manage orders seamlessly.</a:t>
            </a:r>
          </a:p>
          <a:p>
            <a:pPr marL="0" indent="0">
              <a:buNone/>
            </a:pPr>
            <a:endParaRPr lang="en-GB" dirty="0"/>
          </a:p>
        </p:txBody>
      </p:sp>
      <p:sp>
        <p:nvSpPr>
          <p:cNvPr id="4" name="Title 1"/>
          <p:cNvSpPr>
            <a:spLocks noGrp="1"/>
          </p:cNvSpPr>
          <p:nvPr>
            <p:ph type="title"/>
          </p:nvPr>
        </p:nvSpPr>
        <p:spPr>
          <a:xfrm>
            <a:off x="646111" y="452718"/>
            <a:ext cx="9404723" cy="1400530"/>
          </a:xfrm>
        </p:spPr>
        <p:txBody>
          <a:bodyPr/>
          <a:lstStyle/>
          <a:p>
            <a:r>
              <a:rPr lang="en-US" dirty="0" smtClean="0"/>
              <a:t>Introduction</a:t>
            </a:r>
            <a:endParaRPr lang="en-GB" dirty="0"/>
          </a:p>
        </p:txBody>
      </p:sp>
    </p:spTree>
    <p:extLst>
      <p:ext uri="{BB962C8B-B14F-4D97-AF65-F5344CB8AC3E}">
        <p14:creationId xmlns:p14="http://schemas.microsoft.com/office/powerpoint/2010/main" val="284705796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1244002"/>
          </a:xfrm>
        </p:spPr>
        <p:txBody>
          <a:bodyPr/>
          <a:lstStyle/>
          <a:p>
            <a:r>
              <a:rPr lang="en-US" dirty="0" smtClean="0"/>
              <a:t>Objectives</a:t>
            </a:r>
            <a:endParaRPr lang="en-GB" dirty="0"/>
          </a:p>
        </p:txBody>
      </p:sp>
      <p:sp>
        <p:nvSpPr>
          <p:cNvPr id="3" name="Content Placeholder 2"/>
          <p:cNvSpPr>
            <a:spLocks noGrp="1"/>
          </p:cNvSpPr>
          <p:nvPr>
            <p:ph idx="1"/>
          </p:nvPr>
        </p:nvSpPr>
        <p:spPr>
          <a:xfrm>
            <a:off x="353504" y="2217510"/>
            <a:ext cx="8946541" cy="4195481"/>
          </a:xfrm>
        </p:spPr>
        <p:txBody>
          <a:bodyPr>
            <a:normAutofit lnSpcReduction="10000"/>
          </a:bodyPr>
          <a:lstStyle/>
          <a:p>
            <a:r>
              <a:rPr lang="en-US" dirty="0"/>
              <a:t>The primary objective of this application is to facilitate:</a:t>
            </a:r>
          </a:p>
          <a:p>
            <a:r>
              <a:rPr lang="en-US" b="1" dirty="0"/>
              <a:t>Centralized Management</a:t>
            </a:r>
            <a:r>
              <a:rPr lang="en-US" dirty="0"/>
              <a:t>: Allow administrators to add, update, and delete users and products efficiently.</a:t>
            </a:r>
          </a:p>
          <a:p>
            <a:r>
              <a:rPr lang="en-US" b="1" dirty="0"/>
              <a:t>Role-based Operations</a:t>
            </a:r>
            <a:r>
              <a:rPr lang="en-US" dirty="0"/>
              <a:t>: Provide specific functionalities to Managers, Salesmen, and Staff based on their roles to avoid conflicts and ensure task clarity.</a:t>
            </a:r>
          </a:p>
          <a:p>
            <a:r>
              <a:rPr lang="en-US" b="1" dirty="0"/>
              <a:t>Inventory Optimization</a:t>
            </a:r>
            <a:r>
              <a:rPr lang="en-US" dirty="0"/>
              <a:t>: Enable real-time inventory status updates and adjustments, ensuring accuracy and smooth workflow.</a:t>
            </a:r>
          </a:p>
          <a:p>
            <a:r>
              <a:rPr lang="en-US" b="1" dirty="0"/>
              <a:t>Order Processing</a:t>
            </a:r>
            <a:r>
              <a:rPr lang="en-US" dirty="0"/>
              <a:t>: Streamline the process of adding, updating, and managing orders for operational efficiency.</a:t>
            </a:r>
          </a:p>
          <a:p>
            <a:r>
              <a:rPr lang="en-US" b="1" dirty="0"/>
              <a:t>Enhanced Monitoring</a:t>
            </a:r>
            <a:r>
              <a:rPr lang="en-US" dirty="0"/>
              <a:t>: Allow managers to monitor staff activities, ensuring accountability and productivity.</a:t>
            </a:r>
          </a:p>
          <a:p>
            <a:endParaRPr lang="en-GB" dirty="0"/>
          </a:p>
        </p:txBody>
      </p:sp>
    </p:spTree>
    <p:extLst>
      <p:ext uri="{BB962C8B-B14F-4D97-AF65-F5344CB8AC3E}">
        <p14:creationId xmlns:p14="http://schemas.microsoft.com/office/powerpoint/2010/main" val="38661890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500"/>
                                        <p:tgtEl>
                                          <p:spTgt spid="3">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3" dur="500"/>
                                        <p:tgtEl>
                                          <p:spTgt spid="3">
                                            <p:txEl>
                                              <p:pRg st="2" end="2"/>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6" dur="500"/>
                                        <p:tgtEl>
                                          <p:spTgt spid="3">
                                            <p:txEl>
                                              <p:pRg st="3" end="3"/>
                                            </p:txEl>
                                          </p:spTgt>
                                        </p:tgtEl>
                                      </p:cBhvr>
                                    </p:animEffect>
                                  </p:childTnLst>
                                </p:cTn>
                              </p:par>
                              <p:par>
                                <p:cTn id="17" presetID="14" presetClass="entr" presetSubtype="1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9" dur="500"/>
                                        <p:tgtEl>
                                          <p:spTgt spid="3">
                                            <p:txEl>
                                              <p:pRg st="4" end="4"/>
                                            </p:tx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7823" y="288126"/>
            <a:ext cx="9404723" cy="1400530"/>
          </a:xfrm>
        </p:spPr>
        <p:txBody>
          <a:bodyPr/>
          <a:lstStyle/>
          <a:p>
            <a:r>
              <a:rPr lang="en-US" dirty="0" smtClean="0"/>
              <a:t>Log In Form</a:t>
            </a:r>
            <a:endParaRPr lang="en-GB" dirty="0"/>
          </a:p>
        </p:txBody>
      </p:sp>
      <p:sp>
        <p:nvSpPr>
          <p:cNvPr id="3" name="Content Placeholder 2"/>
          <p:cNvSpPr>
            <a:spLocks noGrp="1"/>
          </p:cNvSpPr>
          <p:nvPr>
            <p:ph idx="1"/>
          </p:nvPr>
        </p:nvSpPr>
        <p:spPr>
          <a:xfrm>
            <a:off x="411480" y="3049614"/>
            <a:ext cx="5449824" cy="4195481"/>
          </a:xfrm>
        </p:spPr>
        <p:txBody>
          <a:bodyPr/>
          <a:lstStyle/>
          <a:p>
            <a:pPr marL="0" indent="0">
              <a:buNone/>
            </a:pPr>
            <a:endParaRPr lang="en-US" dirty="0"/>
          </a:p>
          <a:p>
            <a:pPr marL="0" indent="0">
              <a:buNone/>
            </a:pPr>
            <a:endParaRPr lang="en-US" dirty="0" smtClean="0"/>
          </a:p>
          <a:p>
            <a:pPr marL="0" indent="0">
              <a:buNone/>
            </a:pPr>
            <a:endParaRPr lang="en-GB" dirty="0"/>
          </a:p>
        </p:txBody>
      </p:sp>
      <p:pic>
        <p:nvPicPr>
          <p:cNvPr id="4" name="Picture 3"/>
          <p:cNvPicPr>
            <a:picLocks noChangeAspect="1"/>
          </p:cNvPicPr>
          <p:nvPr/>
        </p:nvPicPr>
        <p:blipFill>
          <a:blip r:embed="rId2"/>
          <a:stretch>
            <a:fillRect/>
          </a:stretch>
        </p:blipFill>
        <p:spPr>
          <a:xfrm>
            <a:off x="6263640" y="1496632"/>
            <a:ext cx="5495544" cy="4739576"/>
          </a:xfrm>
          <a:prstGeom prst="rect">
            <a:avLst/>
          </a:prstGeom>
        </p:spPr>
      </p:pic>
      <p:sp>
        <p:nvSpPr>
          <p:cNvPr id="6" name="Content Placeholder 2"/>
          <p:cNvSpPr txBox="1">
            <a:spLocks/>
          </p:cNvSpPr>
          <p:nvPr/>
        </p:nvSpPr>
        <p:spPr>
          <a:xfrm>
            <a:off x="627823" y="2662519"/>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None/>
            </a:pPr>
            <a:r>
              <a:rPr lang="en-US" sz="2400" dirty="0" smtClean="0"/>
              <a:t>In this Form </a:t>
            </a:r>
            <a:endParaRPr lang="en-US" sz="2400" dirty="0"/>
          </a:p>
          <a:p>
            <a:r>
              <a:rPr lang="en-US" sz="2400" dirty="0" smtClean="0"/>
              <a:t>User can login existed account.</a:t>
            </a:r>
          </a:p>
          <a:p>
            <a:r>
              <a:rPr lang="en-US" sz="2400" dirty="0"/>
              <a:t>User can create new account.</a:t>
            </a:r>
          </a:p>
          <a:p>
            <a:endParaRPr lang="en-US" dirty="0" smtClean="0"/>
          </a:p>
          <a:p>
            <a:endParaRPr lang="en-US" dirty="0" smtClean="0"/>
          </a:p>
        </p:txBody>
      </p:sp>
    </p:spTree>
    <p:extLst>
      <p:ext uri="{BB962C8B-B14F-4D97-AF65-F5344CB8AC3E}">
        <p14:creationId xmlns:p14="http://schemas.microsoft.com/office/powerpoint/2010/main" val="4217313365"/>
      </p:ext>
    </p:extLst>
  </p:cSld>
  <p:clrMapOvr>
    <a:masterClrMapping/>
  </p:clrMapOvr>
  <p:transition spd="slow">
    <p:randomBar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85800" y="128017"/>
            <a:ext cx="10963656" cy="6611112"/>
          </a:xfrm>
          <a:prstGeom prst="rect">
            <a:avLst/>
          </a:prstGeom>
        </p:spPr>
      </p:pic>
    </p:spTree>
    <p:extLst>
      <p:ext uri="{BB962C8B-B14F-4D97-AF65-F5344CB8AC3E}">
        <p14:creationId xmlns:p14="http://schemas.microsoft.com/office/powerpoint/2010/main" val="2482210850"/>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dirty="0"/>
          </a:p>
        </p:txBody>
      </p:sp>
      <p:sp>
        <p:nvSpPr>
          <p:cNvPr id="4" name="Rectangle 1"/>
          <p:cNvSpPr>
            <a:spLocks noGrp="1" noChangeArrowheads="1"/>
          </p:cNvSpPr>
          <p:nvPr>
            <p:ph idx="1"/>
          </p:nvPr>
        </p:nvSpPr>
        <p:spPr bwMode="auto">
          <a:xfrm>
            <a:off x="646111" y="1754688"/>
            <a:ext cx="697693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endParaRPr>
          </a:p>
        </p:txBody>
      </p:sp>
      <p:sp>
        <p:nvSpPr>
          <p:cNvPr id="7" name="Content Placeholder 2"/>
          <p:cNvSpPr txBox="1">
            <a:spLocks/>
          </p:cNvSpPr>
          <p:nvPr/>
        </p:nvSpPr>
        <p:spPr>
          <a:xfrm>
            <a:off x="420624" y="3155219"/>
            <a:ext cx="9409603" cy="241347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lvl="0" indent="0">
              <a:buNone/>
            </a:pPr>
            <a:endParaRPr lang="en-US" dirty="0"/>
          </a:p>
          <a:p>
            <a:endParaRPr lang="en-US" dirty="0" smtClean="0"/>
          </a:p>
          <a:p>
            <a:pPr marL="0" indent="0">
              <a:buFont typeface="Wingdings 3" charset="2"/>
              <a:buNone/>
            </a:pPr>
            <a:endParaRPr lang="en-US" dirty="0" smtClean="0"/>
          </a:p>
          <a:p>
            <a:pPr marL="0" indent="0">
              <a:buFont typeface="Wingdings 3" charset="2"/>
              <a:buNone/>
            </a:pPr>
            <a:endParaRPr lang="en-GB" dirty="0"/>
          </a:p>
        </p:txBody>
      </p:sp>
      <p:sp>
        <p:nvSpPr>
          <p:cNvPr id="9" name="Content Placeholder 2"/>
          <p:cNvSpPr txBox="1">
            <a:spLocks/>
          </p:cNvSpPr>
          <p:nvPr/>
        </p:nvSpPr>
        <p:spPr>
          <a:xfrm>
            <a:off x="526184" y="4535880"/>
            <a:ext cx="9373198" cy="286485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smtClean="0"/>
          </a:p>
          <a:p>
            <a:pPr marL="0" indent="0">
              <a:buFont typeface="Wingdings 3" charset="2"/>
              <a:buNone/>
            </a:pPr>
            <a:endParaRPr lang="en-US" dirty="0" smtClean="0"/>
          </a:p>
          <a:p>
            <a:pPr marL="0" indent="0">
              <a:buFont typeface="Wingdings 3" charset="2"/>
              <a:buNone/>
            </a:pPr>
            <a:endParaRPr lang="en-GB" dirty="0"/>
          </a:p>
        </p:txBody>
      </p:sp>
      <p:pic>
        <p:nvPicPr>
          <p:cNvPr id="3" name="Picture 2"/>
          <p:cNvPicPr>
            <a:picLocks noChangeAspect="1"/>
          </p:cNvPicPr>
          <p:nvPr/>
        </p:nvPicPr>
        <p:blipFill>
          <a:blip r:embed="rId2"/>
          <a:stretch>
            <a:fillRect/>
          </a:stretch>
        </p:blipFill>
        <p:spPr>
          <a:xfrm>
            <a:off x="526184" y="112015"/>
            <a:ext cx="11177081" cy="6645402"/>
          </a:xfrm>
          <a:prstGeom prst="rect">
            <a:avLst/>
          </a:prstGeom>
        </p:spPr>
      </p:pic>
    </p:spTree>
    <p:extLst>
      <p:ext uri="{BB962C8B-B14F-4D97-AF65-F5344CB8AC3E}">
        <p14:creationId xmlns:p14="http://schemas.microsoft.com/office/powerpoint/2010/main" val="3867156210"/>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b="1" dirty="0" smtClean="0"/>
              <a:t>Admin</a:t>
            </a:r>
            <a:endParaRPr lang="en-GB" sz="5400" b="1" dirty="0"/>
          </a:p>
        </p:txBody>
      </p:sp>
      <p:sp>
        <p:nvSpPr>
          <p:cNvPr id="4" name="Rectangle 1"/>
          <p:cNvSpPr>
            <a:spLocks noGrp="1" noChangeArrowheads="1"/>
          </p:cNvSpPr>
          <p:nvPr>
            <p:ph idx="1"/>
          </p:nvPr>
        </p:nvSpPr>
        <p:spPr bwMode="auto">
          <a:xfrm>
            <a:off x="426656" y="1262247"/>
            <a:ext cx="10352514" cy="54476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1" i="0" u="none" strike="noStrike" cap="none" normalizeH="0" baseline="0" dirty="0" smtClean="0">
                <a:ln>
                  <a:noFill/>
                </a:ln>
                <a:solidFill>
                  <a:schemeClr val="tx1"/>
                </a:solidFill>
                <a:effectLst/>
              </a:rPr>
              <a:t>User Management</a:t>
            </a:r>
            <a:r>
              <a:rPr kumimoji="0" lang="en-US" sz="2400" b="0" i="0" u="none" strike="noStrike" cap="none" normalizeH="0" baseline="0" dirty="0" smtClean="0">
                <a:ln>
                  <a:noFill/>
                </a:ln>
                <a:solidFill>
                  <a:schemeClr val="tx1"/>
                </a:solidFill>
                <a:effectLst/>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0" i="0" u="none" strike="noStrike" cap="none" normalizeH="0" baseline="0" dirty="0" smtClean="0">
                <a:ln>
                  <a:noFill/>
                </a:ln>
                <a:solidFill>
                  <a:schemeClr val="tx1"/>
                </a:solidFill>
                <a:effectLst/>
              </a:rPr>
              <a:t>Create, update, and delete user accounts.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0" i="0" u="none" strike="noStrike" cap="none" normalizeH="0" baseline="0" dirty="0" smtClean="0">
                <a:ln>
                  <a:noFill/>
                </a:ln>
                <a:solidFill>
                  <a:schemeClr val="tx1"/>
                </a:solidFill>
                <a:effectLst/>
              </a:rPr>
              <a:t>Assign or modify roles for users (Admin, Manager, Salesman, Staff).</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sz="2400" b="0" i="0" u="none" strike="noStrike" cap="none" normalizeH="0" baseline="0" dirty="0" smtClean="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1" i="0" u="none" strike="noStrike" cap="none" normalizeH="0" baseline="0" dirty="0" smtClean="0">
                <a:ln>
                  <a:noFill/>
                </a:ln>
                <a:solidFill>
                  <a:schemeClr val="tx1"/>
                </a:solidFill>
                <a:effectLst/>
              </a:rPr>
              <a:t>Product Management</a:t>
            </a:r>
            <a:r>
              <a:rPr kumimoji="0" lang="en-US" sz="2400" b="0" i="0" u="none" strike="noStrike" cap="none" normalizeH="0" baseline="0" dirty="0" smtClean="0">
                <a:ln>
                  <a:noFill/>
                </a:ln>
                <a:solidFill>
                  <a:schemeClr val="tx1"/>
                </a:solidFill>
                <a:effectLst/>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0" i="0" u="none" strike="noStrike" cap="none" normalizeH="0" baseline="0" dirty="0" smtClean="0">
                <a:ln>
                  <a:noFill/>
                </a:ln>
                <a:solidFill>
                  <a:schemeClr val="tx1"/>
                </a:solidFill>
                <a:effectLst/>
              </a:rPr>
              <a:t>Add, update, and delete products in the inventory.</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0" i="0" u="none" strike="noStrike" cap="none" normalizeH="0" baseline="0" dirty="0" smtClean="0">
                <a:ln>
                  <a:noFill/>
                </a:ln>
                <a:solidFill>
                  <a:schemeClr val="tx1"/>
                </a:solidFill>
                <a:effectLst/>
              </a:rPr>
              <a:t>Ensure accurate product details and availability status.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sz="2400" b="0" i="0" u="none" strike="noStrike" cap="none" normalizeH="0" baseline="0" dirty="0" smtClean="0">
              <a:ln>
                <a:noFill/>
              </a:ln>
              <a:solidFill>
                <a:schemeClr val="tx1"/>
              </a:solidFill>
              <a:effectLst/>
            </a:endParaRPr>
          </a:p>
          <a:p>
            <a:pPr lvl="0" defTabSz="914400" eaLnBrk="0" fontAlgn="base" hangingPunct="0">
              <a:spcBef>
                <a:spcPct val="0"/>
              </a:spcBef>
              <a:spcAft>
                <a:spcPct val="0"/>
              </a:spcAft>
              <a:buClrTx/>
              <a:buSzTx/>
              <a:buFont typeface="Wingdings" panose="05000000000000000000" pitchFamily="2" charset="2"/>
              <a:buChar char="Ø"/>
            </a:pPr>
            <a:r>
              <a:rPr lang="en-US" sz="2400" b="1" dirty="0" smtClean="0"/>
              <a:t>Sales man Management</a:t>
            </a:r>
            <a:r>
              <a:rPr lang="en-US" sz="2400" dirty="0"/>
              <a:t>:</a:t>
            </a:r>
          </a:p>
          <a:p>
            <a:pPr lvl="0" defTabSz="914400" eaLnBrk="0" fontAlgn="base" hangingPunct="0">
              <a:spcBef>
                <a:spcPct val="0"/>
              </a:spcBef>
              <a:spcAft>
                <a:spcPct val="0"/>
              </a:spcAft>
              <a:buClrTx/>
              <a:buSzTx/>
              <a:buFont typeface="Wingdings" panose="05000000000000000000" pitchFamily="2" charset="2"/>
              <a:buChar char="Ø"/>
            </a:pPr>
            <a:r>
              <a:rPr lang="en-US" sz="2400" dirty="0"/>
              <a:t>Add, update, and delete </a:t>
            </a:r>
            <a:r>
              <a:rPr lang="en-US" sz="2400" dirty="0" smtClean="0"/>
              <a:t>sales man in </a:t>
            </a:r>
            <a:r>
              <a:rPr lang="en-US" sz="2400" dirty="0"/>
              <a:t>the inventory</a:t>
            </a:r>
            <a:r>
              <a:rPr lang="en-US" sz="2400" dirty="0" smtClean="0"/>
              <a:t>.</a:t>
            </a:r>
          </a:p>
          <a:p>
            <a:pPr lvl="0" defTabSz="914400" eaLnBrk="0" fontAlgn="base" hangingPunct="0">
              <a:spcBef>
                <a:spcPct val="0"/>
              </a:spcBef>
              <a:spcAft>
                <a:spcPct val="0"/>
              </a:spcAft>
              <a:buClrTx/>
              <a:buSzTx/>
              <a:buFont typeface="Wingdings" panose="05000000000000000000" pitchFamily="2" charset="2"/>
              <a:buChar char="Ø"/>
            </a:pPr>
            <a:endParaRPr kumimoji="0" lang="en-US" sz="2400" b="0" i="0" u="none" strike="noStrike" cap="none" normalizeH="0" baseline="0" dirty="0" smtClean="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1" i="0" u="none" strike="noStrike" cap="none" normalizeH="0" baseline="0" dirty="0" smtClean="0">
                <a:ln>
                  <a:noFill/>
                </a:ln>
                <a:solidFill>
                  <a:schemeClr val="tx1"/>
                </a:solidFill>
                <a:effectLst/>
              </a:rPr>
              <a:t>Role Management</a:t>
            </a:r>
            <a:r>
              <a:rPr kumimoji="0" lang="en-US" sz="2400" b="0" i="0" u="none" strike="noStrike" cap="none" normalizeH="0" baseline="0" dirty="0" smtClean="0">
                <a:ln>
                  <a:noFill/>
                </a:ln>
                <a:solidFill>
                  <a:schemeClr val="tx1"/>
                </a:solidFill>
                <a:effectLst/>
              </a:rPr>
              <a: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sz="2400" b="0" i="0" u="none" strike="noStrike" cap="none" normalizeH="0" baseline="0" dirty="0" smtClean="0">
                <a:ln>
                  <a:noFill/>
                </a:ln>
                <a:solidFill>
                  <a:schemeClr val="tx1"/>
                </a:solidFill>
                <a:effectLst/>
              </a:rPr>
              <a:t>Oversee and manage permissions for different roles.</a:t>
            </a:r>
          </a:p>
          <a:p>
            <a:pPr marL="0" marR="0" lvl="0" indent="0" algn="l" defTabSz="914400" rtl="0" eaLnBrk="0" fontAlgn="base" latinLnBrk="0" hangingPunct="0">
              <a:lnSpc>
                <a:spcPct val="100000"/>
              </a:lnSpc>
              <a:spcBef>
                <a:spcPct val="0"/>
              </a:spcBef>
              <a:spcAft>
                <a:spcPct val="0"/>
              </a:spcAft>
              <a:buClrTx/>
              <a:buSz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74061998"/>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noGrp="1"/>
          </p:cNvSpPr>
          <p:nvPr>
            <p:ph type="title"/>
          </p:nvPr>
        </p:nvSpPr>
        <p:spPr>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400" b="1" dirty="0" smtClean="0"/>
              <a:t>Admin</a:t>
            </a:r>
            <a:endParaRPr lang="en-GB" sz="5400" b="1" dirty="0"/>
          </a:p>
        </p:txBody>
      </p:sp>
      <p:sp>
        <p:nvSpPr>
          <p:cNvPr id="3" name="Content Placeholder 2"/>
          <p:cNvSpPr>
            <a:spLocks noGrp="1"/>
          </p:cNvSpPr>
          <p:nvPr>
            <p:ph idx="1"/>
          </p:nvPr>
        </p:nvSpPr>
        <p:spPr>
          <a:xfrm>
            <a:off x="390080" y="2766150"/>
            <a:ext cx="10043224" cy="4195481"/>
          </a:xfrm>
        </p:spPr>
        <p:txBody>
          <a:bodyPr>
            <a:normAutofit/>
          </a:bodyPr>
          <a:lstStyle/>
          <a:p>
            <a:endParaRPr lang="en-US" sz="2400" dirty="0"/>
          </a:p>
        </p:txBody>
      </p:sp>
      <p:pic>
        <p:nvPicPr>
          <p:cNvPr id="5" name="Picture 4"/>
          <p:cNvPicPr>
            <a:picLocks noChangeAspect="1"/>
          </p:cNvPicPr>
          <p:nvPr/>
        </p:nvPicPr>
        <p:blipFill>
          <a:blip r:embed="rId2"/>
          <a:stretch>
            <a:fillRect/>
          </a:stretch>
        </p:blipFill>
        <p:spPr>
          <a:xfrm>
            <a:off x="484632" y="1325879"/>
            <a:ext cx="11073383" cy="5340097"/>
          </a:xfrm>
          <a:prstGeom prst="rect">
            <a:avLst/>
          </a:prstGeom>
        </p:spPr>
      </p:pic>
    </p:spTree>
    <p:extLst>
      <p:ext uri="{BB962C8B-B14F-4D97-AF65-F5344CB8AC3E}">
        <p14:creationId xmlns:p14="http://schemas.microsoft.com/office/powerpoint/2010/main" val="33689920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 Boardroom</Template>
  <TotalTime>476</TotalTime>
  <Words>465</Words>
  <Application>Microsoft Office PowerPoint</Application>
  <PresentationFormat>Widescreen</PresentationFormat>
  <Paragraphs>84</Paragraphs>
  <Slides>21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Century Gothic</vt:lpstr>
      <vt:lpstr>Wingdings</vt:lpstr>
      <vt:lpstr>Wingdings 3</vt:lpstr>
      <vt:lpstr>Ion</vt:lpstr>
      <vt:lpstr>GROUP 10</vt:lpstr>
      <vt:lpstr>Introduction</vt:lpstr>
      <vt:lpstr>Introduction</vt:lpstr>
      <vt:lpstr>Objectives</vt:lpstr>
      <vt:lpstr>Log In Form</vt:lpstr>
      <vt:lpstr>PowerPoint Presentation</vt:lpstr>
      <vt:lpstr>PowerPoint Presentation</vt:lpstr>
      <vt:lpstr>Admin</vt:lpstr>
      <vt:lpstr>Admin</vt:lpstr>
      <vt:lpstr>Admin</vt:lpstr>
      <vt:lpstr>Admin</vt:lpstr>
      <vt:lpstr>Admin</vt:lpstr>
      <vt:lpstr>Admin</vt:lpstr>
      <vt:lpstr>Admin</vt:lpstr>
      <vt:lpstr>Staff</vt:lpstr>
      <vt:lpstr>Staff</vt:lpstr>
      <vt:lpstr>Staff</vt:lpstr>
      <vt:lpstr>Staff</vt:lpstr>
      <vt:lpstr>Manager</vt:lpstr>
      <vt:lpstr>Manager</vt:lpstr>
      <vt:lpstr>The End…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Shopping Cart</dc:title>
  <dc:creator>zain</dc:creator>
  <cp:lastModifiedBy>Microsoft account</cp:lastModifiedBy>
  <cp:revision>72</cp:revision>
  <dcterms:created xsi:type="dcterms:W3CDTF">2024-10-24T16:41:50Z</dcterms:created>
  <dcterms:modified xsi:type="dcterms:W3CDTF">2024-12-24T19:17:54Z</dcterms:modified>
</cp:coreProperties>
</file>

<file path=docProps/thumbnail.jpeg>
</file>